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80" r:id="rId3"/>
    <p:sldId id="281" r:id="rId4"/>
    <p:sldId id="278" r:id="rId5"/>
    <p:sldId id="279" r:id="rId6"/>
    <p:sldId id="274" r:id="rId7"/>
    <p:sldId id="273" r:id="rId8"/>
    <p:sldId id="275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0088"/>
    <a:srgbClr val="B894D2"/>
    <a:srgbClr val="92B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09" autoAdjust="0"/>
  </p:normalViewPr>
  <p:slideViewPr>
    <p:cSldViewPr snapToGrid="0" snapToObjects="1">
      <p:cViewPr varScale="1">
        <p:scale>
          <a:sx n="123" d="100"/>
          <a:sy n="123" d="100"/>
        </p:scale>
        <p:origin x="-2448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990C-C74C-E044-8F76-E4AB977C8B2F}" type="datetimeFigureOut">
              <a:rPr lang="en-US" smtClean="0"/>
              <a:t>2015-03-04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B2C18-DC2F-5242-A092-1B01679A6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4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0E626-9AAF-F540-96D6-7B4BD5C716E8}" type="datetimeFigureOut">
              <a:rPr lang="en-US" smtClean="0"/>
              <a:t>2015-03-04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4A9BF-BD01-F64C-AFDF-C186E9E6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7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4A9BF-BD01-F64C-AFDF-C186E9E677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F385-74E7-3D41-A1B4-88B89406F8FA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AD4F-4ED0-654F-8723-096A6A6B442E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CFB3-D730-6B4E-BC68-A196412DBFAD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6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1767-D6C2-2348-957F-ACD92EEAA0C4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5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8713-5600-4C46-8B1A-F33688602A9F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E4F8-A156-8F4D-9029-2009D021C091}" type="datetime1">
              <a:rPr lang="en-CA" smtClean="0"/>
              <a:t>2015-03-04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6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5FBC-E876-2647-808B-56876AF00E6A}" type="datetime1">
              <a:rPr lang="en-CA" smtClean="0"/>
              <a:t>2015-03-04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CF57-4D73-5A44-AA24-BA6EF1CE8182}" type="datetime1">
              <a:rPr lang="en-CA" smtClean="0"/>
              <a:t>2015-03-04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1784-15FA-0745-BAC8-099870B36219}" type="datetime1">
              <a:rPr lang="en-CA" smtClean="0"/>
              <a:t>2015-03-04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1FD3-40B2-DF47-AECA-B3E67D9818D2}" type="datetime1">
              <a:rPr lang="en-CA" smtClean="0"/>
              <a:t>2015-03-04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20B6-1283-8645-9D5D-681919CD8F41}" type="datetime1">
              <a:rPr lang="en-CA" smtClean="0"/>
              <a:t>2015-03-04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A17, CADL03/6207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31CF-73F0-F544-BA0E-699FBAA6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9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A544-7A1C-3D4B-90B3-DC529337E2E8}" type="datetime1">
              <a:rPr lang="en-CA" smtClean="0"/>
              <a:t>2015-03-04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A17, CADL03/6207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965750" y="65466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6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eshadestor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eshadestore.com/measure-and-install/installation-instruction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eshadestore.com" TargetMode="External"/><Relationship Id="rId3" Type="http://schemas.openxmlformats.org/officeDocument/2006/relationships/hyperlink" Target="http://www.target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theshadestore.com/measure-and-install/installation-instruction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eshadestore.com" TargetMode="External"/><Relationship Id="rId3" Type="http://schemas.openxmlformats.org/officeDocument/2006/relationships/hyperlink" Target="http://www.theshadestore.com/measure-and-install/installation-instruction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eclipseshutters.com/" TargetMode="External"/><Relationship Id="rId3" Type="http://schemas.openxmlformats.org/officeDocument/2006/relationships/hyperlink" Target="http://www.eclipseshutters.com/pdfs/Eclipse_Installation_2011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rosbyblinds.co.uk" TargetMode="External"/><Relationship Id="rId3" Type="http://schemas.openxmlformats.org/officeDocument/2006/relationships/hyperlink" Target="http://www.blindshouse.co.uk/resources/uploads/files/howtofitvenetianblind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37876"/>
            <a:ext cx="8915400" cy="2736737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Eurostile"/>
              </a:rPr>
              <a:t>2-Bedroom Retro </a:t>
            </a:r>
            <a:r>
              <a:rPr lang="en-US" u="sng" dirty="0" err="1" smtClean="0">
                <a:latin typeface="Eurostile"/>
              </a:rPr>
              <a:t>Aparment</a:t>
            </a:r>
            <a:r>
              <a:rPr lang="en-US" b="1" u="sng" dirty="0" smtClean="0">
                <a:latin typeface="Eurostile"/>
              </a:rPr>
              <a:t/>
            </a:r>
            <a:br>
              <a:rPr lang="en-US" b="1" u="sng" dirty="0" smtClean="0">
                <a:latin typeface="Eurostile"/>
              </a:rPr>
            </a:br>
            <a:r>
              <a:rPr lang="en-US" b="1" u="sng" dirty="0" smtClean="0">
                <a:latin typeface="Eurostile"/>
              </a:rPr>
              <a:t/>
            </a:r>
            <a:br>
              <a:rPr lang="en-US" b="1" u="sng" dirty="0" smtClean="0">
                <a:latin typeface="Eurostile"/>
              </a:rPr>
            </a:br>
            <a:r>
              <a:rPr lang="en-US" sz="4900" i="1" dirty="0" smtClean="0">
                <a:latin typeface="Eurostile"/>
              </a:rPr>
              <a:t>Window Treatment Specifications</a:t>
            </a:r>
            <a:endParaRPr lang="en-US" sz="4900" i="1" dirty="0">
              <a:latin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309701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384" y="394975"/>
            <a:ext cx="1688261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LOUNGE</a:t>
            </a:r>
            <a:endParaRPr lang="en-US" sz="2400" i="1" dirty="0">
              <a:latin typeface="Eurostile"/>
              <a:cs typeface="Eurosti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84691"/>
              </p:ext>
            </p:extLst>
          </p:nvPr>
        </p:nvGraphicFramePr>
        <p:xfrm>
          <a:off x="315384" y="1149500"/>
          <a:ext cx="9304869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351"/>
                <a:gridCol w="787589"/>
                <a:gridCol w="849713"/>
                <a:gridCol w="593342"/>
                <a:gridCol w="922633"/>
                <a:gridCol w="788320"/>
                <a:gridCol w="2145981"/>
                <a:gridCol w="2404940"/>
              </a:tblGrid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Roman Shades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Flat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Roman Shade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Wool flannel,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wool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Azure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 : standard cord lock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right and left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Privacy lining + interlining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 down / bottom up feature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 to be covered: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2760(W)x2220(H)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0867" y="791117"/>
            <a:ext cx="136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1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41538" y="372577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79" y="2821013"/>
            <a:ext cx="1363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2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57072"/>
              </p:ext>
            </p:extLst>
          </p:nvPr>
        </p:nvGraphicFramePr>
        <p:xfrm>
          <a:off x="315384" y="3178777"/>
          <a:ext cx="9304869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3300"/>
                <a:gridCol w="787589"/>
                <a:gridCol w="838764"/>
                <a:gridCol w="593342"/>
                <a:gridCol w="944531"/>
                <a:gridCol w="777371"/>
                <a:gridCol w="2135032"/>
                <a:gridCol w="2404940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349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Grommet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Drapes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Grommet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Drapery Silk Sphere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75% silk 25% viscose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Patterned brown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&amp;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cream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Silk Sphere, Fall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A pair of 2 equal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panels</a:t>
                      </a:r>
                    </a:p>
                    <a:p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Total coverage: 2960 mm</a:t>
                      </a:r>
                    </a:p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Finished length: 2560 mm</a:t>
                      </a:r>
                    </a:p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Unlined</a:t>
                      </a:r>
                    </a:p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Grommet finish: chrome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0979" y="4653495"/>
            <a:ext cx="1363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3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00190"/>
              </p:ext>
            </p:extLst>
          </p:nvPr>
        </p:nvGraphicFramePr>
        <p:xfrm>
          <a:off x="315384" y="5011878"/>
          <a:ext cx="9304869" cy="1292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928"/>
                <a:gridCol w="875910"/>
                <a:gridCol w="827815"/>
                <a:gridCol w="593342"/>
                <a:gridCol w="942989"/>
                <a:gridCol w="789862"/>
                <a:gridCol w="2124083"/>
                <a:gridCol w="2404940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 Pole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Drapery Hardware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Steel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Chrome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Single set</a:t>
                      </a:r>
                    </a:p>
                    <a:p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Pole size: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2960 mm</a:t>
                      </a:r>
                    </a:p>
                    <a:p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Finish: polished chrome</a:t>
                      </a:r>
                    </a:p>
                    <a:p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Finial: 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Tapon</a:t>
                      </a:r>
                      <a:endParaRPr lang="en-US" sz="1200" b="0" kern="1200" baseline="0" dirty="0" smtClean="0">
                        <a:solidFill>
                          <a:schemeClr val="tx1"/>
                        </a:solidFill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No rings needed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1928" y="6324089"/>
            <a:ext cx="88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Eurostile"/>
                <a:cs typeface="Eurostile"/>
              </a:rPr>
              <a:t>Continued….</a:t>
            </a:r>
            <a:endParaRPr lang="en-US" sz="11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7850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1566" y="764859"/>
            <a:ext cx="5128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APPLICATION, Product 1, Roman shades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295999"/>
              </p:ext>
            </p:extLst>
          </p:nvPr>
        </p:nvGraphicFramePr>
        <p:xfrm>
          <a:off x="321056" y="1145140"/>
          <a:ext cx="9304869" cy="202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9669"/>
                <a:gridCol w="1921726"/>
                <a:gridCol w="5503474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2700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1850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2760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2220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(to hang just below ceiling,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30 mm clearance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split area to be covered into 3 shades, one for each window panel.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 of shades to be 30 mm below ceiling.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2"/>
                        </a:rPr>
                        <a:t>http://www.theshadestore.com/measure-and-install/installation-instructions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Roman Shades </a:t>
                      </a:r>
                      <a:r>
                        <a:rPr lang="en-US" sz="120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link</a:t>
                      </a:r>
                      <a:endParaRPr lang="en-US" sz="1200" i="1" u="sng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641538" y="350679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464" y="3234843"/>
            <a:ext cx="6776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APPLICATION, Products 2 &amp; 3, Grommet drapes with pole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3444"/>
              </p:ext>
            </p:extLst>
          </p:nvPr>
        </p:nvGraphicFramePr>
        <p:xfrm>
          <a:off x="321056" y="3605865"/>
          <a:ext cx="9304869" cy="2758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1567"/>
                <a:gridCol w="1888879"/>
                <a:gridCol w="5514423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2700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</a:t>
                      </a:r>
                      <a:r>
                        <a:rPr lang="en-US" sz="120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1850 mm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</a:t>
                      </a:r>
                      <a:r>
                        <a:rPr lang="en-US" sz="1200" u="sng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be covered</a:t>
                      </a: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2960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allow for drapes to stackback)</a:t>
                      </a: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</a:t>
                      </a: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2480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full floor to ceiling height minus 20 mm clearance from ceiling)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Full drape length</a:t>
                      </a: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2560 mm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length for a slight puddle effect 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 pole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placed above top window edge with equal extended lengths on each side.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 precise height of the top of the pole to be marked with drapes installed and ensuring clearance of 20 mm between top of drapes and ceiling.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Curtains will hang with a slight puddle effect. 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instructions by manufacturer: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  <a:hlinkClick r:id="rId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2"/>
                        </a:rPr>
                        <a:t>http://www.theshadestore.com/measure-and-install/installation-instructions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Steel</a:t>
                      </a:r>
                      <a:r>
                        <a:rPr lang="en-US" sz="1200" i="1" u="sng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Hardware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and</a:t>
                      </a:r>
                      <a:r>
                        <a:rPr lang="en-US" sz="120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Grommet Drapery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links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70795" y="299591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Eurostile"/>
                <a:cs typeface="Eurostile"/>
              </a:rPr>
              <a:t>(Continued)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5384" y="373077"/>
            <a:ext cx="1688261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LOUNGE</a:t>
            </a:r>
            <a:endParaRPr lang="en-US" sz="2400" i="1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100826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384" y="384026"/>
            <a:ext cx="2027677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BEDROOM</a:t>
            </a:r>
            <a:endParaRPr lang="en-US" sz="2400" i="1" dirty="0">
              <a:latin typeface="Eurostile"/>
              <a:cs typeface="Eurosti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309270"/>
              </p:ext>
            </p:extLst>
          </p:nvPr>
        </p:nvGraphicFramePr>
        <p:xfrm>
          <a:off x="315384" y="1018112"/>
          <a:ext cx="9304869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2132"/>
                <a:gridCol w="897808"/>
                <a:gridCol w="849713"/>
                <a:gridCol w="593342"/>
                <a:gridCol w="942989"/>
                <a:gridCol w="778913"/>
                <a:gridCol w="1965293"/>
                <a:gridCol w="2574679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Cellular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¾” Single Cell Blackout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Non-woven pressed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polyester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Lace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</a:t>
                      </a:r>
                      <a:r>
                        <a:rPr lang="en-US" sz="14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standard cord lock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right and left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 down / bottom up feature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</a:t>
                      </a:r>
                      <a:r>
                        <a:rPr lang="en-US" sz="14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 to be covered: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2460(W)x1480(H)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3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3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0867" y="659729"/>
            <a:ext cx="136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1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41538" y="361628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867" y="3040290"/>
            <a:ext cx="1363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2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89651"/>
              </p:ext>
            </p:extLst>
          </p:nvPr>
        </p:nvGraphicFramePr>
        <p:xfrm>
          <a:off x="315384" y="3398673"/>
          <a:ext cx="9304869" cy="1386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030"/>
                <a:gridCol w="886859"/>
                <a:gridCol w="838764"/>
                <a:gridCol w="593342"/>
                <a:gridCol w="942989"/>
                <a:gridCol w="789862"/>
                <a:gridCol w="1954344"/>
                <a:gridCol w="2574679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Sheer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Curtains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Target Home™ 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Target Home™ Linen Grommet Sheer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3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Polyester (91 %) , Linen (9 %)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Purple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</a:rPr>
                        <a:t>Panel</a:t>
                      </a:r>
                      <a:r>
                        <a:rPr lang="en-US" sz="1300" baseline="0" dirty="0" smtClean="0">
                          <a:latin typeface="Eurostile"/>
                          <a:cs typeface="Eurostile"/>
                        </a:rPr>
                        <a:t> size:</a:t>
                      </a:r>
                    </a:p>
                    <a:p>
                      <a:r>
                        <a:rPr lang="en-US" sz="1300" baseline="0" dirty="0" smtClean="0">
                          <a:latin typeface="Eurostile"/>
                          <a:cs typeface="Eurostile"/>
                        </a:rPr>
                        <a:t>54”(W) x 95”(L)</a:t>
                      </a:r>
                    </a:p>
                    <a:p>
                      <a:r>
                        <a:rPr lang="en-US" sz="1300" baseline="0" dirty="0" smtClean="0">
                          <a:latin typeface="Eurostile"/>
                          <a:cs typeface="Eurostile"/>
                        </a:rPr>
                        <a:t>(1371.6 x 2413 mm)</a:t>
                      </a:r>
                    </a:p>
                    <a:p>
                      <a:r>
                        <a:rPr lang="en-US" sz="1300" baseline="0" dirty="0" smtClean="0">
                          <a:latin typeface="Eurostile"/>
                          <a:cs typeface="Eurostile"/>
                        </a:rPr>
                        <a:t>2 panels needed</a:t>
                      </a:r>
                      <a:endParaRPr lang="en-US" sz="13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  <a:hlinkClick r:id="rId3"/>
                        </a:rPr>
                        <a:t>http://www.target.com</a:t>
                      </a:r>
                      <a:endParaRPr lang="en-US" sz="1300" dirty="0" smtClean="0">
                        <a:latin typeface="Eurostile"/>
                        <a:cs typeface="Eurostile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0979" y="4752036"/>
            <a:ext cx="1363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PRODUCT 3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43638"/>
              </p:ext>
            </p:extLst>
          </p:nvPr>
        </p:nvGraphicFramePr>
        <p:xfrm>
          <a:off x="315384" y="5110419"/>
          <a:ext cx="9304869" cy="1241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928"/>
                <a:gridCol w="875910"/>
                <a:gridCol w="827815"/>
                <a:gridCol w="593342"/>
                <a:gridCol w="942989"/>
                <a:gridCol w="789862"/>
                <a:gridCol w="1954344"/>
                <a:gridCol w="2574679"/>
              </a:tblGrid>
              <a:tr h="361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455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 Pole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Drapery Hardware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Wrought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iron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aseline="0" dirty="0" smtClean="0">
                          <a:latin typeface="Eurostile"/>
                          <a:cs typeface="Eurostile"/>
                        </a:rPr>
                        <a:t>Pole size: </a:t>
                      </a:r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2500 mm</a:t>
                      </a:r>
                    </a:p>
                    <a:p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Finish: black</a:t>
                      </a:r>
                    </a:p>
                    <a:p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Finial: Bola</a:t>
                      </a:r>
                    </a:p>
                    <a:p>
                      <a:r>
                        <a:rPr lang="en-US" sz="13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No rings needed</a:t>
                      </a:r>
                      <a:endParaRPr lang="en-US" sz="1300" b="0" kern="1200" dirty="0" smtClean="0">
                        <a:solidFill>
                          <a:schemeClr val="tx1"/>
                        </a:solidFill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300" dirty="0" smtClean="0">
                        <a:latin typeface="Eurostile"/>
                        <a:cs typeface="Eurostile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1928" y="6324089"/>
            <a:ext cx="88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Eurostile"/>
                <a:cs typeface="Eurostile"/>
              </a:rPr>
              <a:t>Continued….</a:t>
            </a:r>
            <a:endParaRPr lang="en-US" sz="11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89127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1566" y="829814"/>
            <a:ext cx="5152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APPLICATION, Product 1, Cellular shades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9252"/>
              </p:ext>
            </p:extLst>
          </p:nvPr>
        </p:nvGraphicFramePr>
        <p:xfrm>
          <a:off x="315384" y="1201222"/>
          <a:ext cx="9304869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677"/>
                <a:gridCol w="1773718"/>
                <a:gridCol w="5503474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2400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</a:t>
                      </a: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= 2460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 light seepage)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1480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length for outside mount and to line up with curtain rod 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split into 3 shades, one for each window panel.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 of shades to be 80 mm above window top edge.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http://www.theshadestore.com/measure-and-install/installation-instructions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3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Cellular Shades </a:t>
                      </a:r>
                      <a:r>
                        <a:rPr lang="en-US" sz="130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link</a:t>
                      </a:r>
                      <a:endParaRPr lang="en-US" sz="1300" i="1" u="sng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641538" y="394475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2515" y="3654865"/>
            <a:ext cx="6538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APPLICATION, Products 2 &amp; 3, Sheer curtains with pole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99434"/>
              </p:ext>
            </p:extLst>
          </p:nvPr>
        </p:nvGraphicFramePr>
        <p:xfrm>
          <a:off x="321056" y="4033518"/>
          <a:ext cx="9304869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2005"/>
                <a:gridCol w="1768441"/>
                <a:gridCol w="5514423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2400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</a:t>
                      </a:r>
                      <a:r>
                        <a:rPr lang="en-US" sz="13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covered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= 2500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ensure trims are covered)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= 2340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(from floor up)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Full ready-made curtain length is 2413 mm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 pole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placed above top window edge with equal extended lengths on each side, with top of pole at 80 mm above window top edge.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Curtains will hang with a slight puddle effect. 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For pole installation,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d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etailed instructions by manufacturer: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  <a:hlinkClick r:id="rId3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http://www.theshadestore.com/measure-and-install/installation-instructions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300" i="1" u="sng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Wrought Iron Hardware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link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For tips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on grommet drapes installation: </a:t>
                      </a:r>
                      <a:r>
                        <a:rPr lang="en-US" sz="13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Grommet Drapery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link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77367" y="34338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Eurostile"/>
                <a:cs typeface="Eurostile"/>
              </a:rPr>
              <a:t>(Continued)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15384" y="416873"/>
            <a:ext cx="2027677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BEDROOM  </a:t>
            </a:r>
            <a:endParaRPr lang="en-US" sz="2400" i="1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366194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384" y="384026"/>
            <a:ext cx="2531533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HOME OFFICE</a:t>
            </a:r>
            <a:endParaRPr lang="en-US" sz="2400" i="1" dirty="0">
              <a:latin typeface="Eurostile"/>
              <a:cs typeface="Eurosti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04595"/>
              </p:ext>
            </p:extLst>
          </p:nvPr>
        </p:nvGraphicFramePr>
        <p:xfrm>
          <a:off x="315384" y="1065773"/>
          <a:ext cx="9304869" cy="1746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3"/>
                <a:gridCol w="682237"/>
                <a:gridCol w="622689"/>
                <a:gridCol w="582084"/>
                <a:gridCol w="1270000"/>
                <a:gridCol w="820391"/>
                <a:gridCol w="2068859"/>
                <a:gridCol w="2423586"/>
              </a:tblGrid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50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Roller Solar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 Shade Store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Basic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Solars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35% fiberglass, 65% vinyl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Optimal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view fabric: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10% sheer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,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90% UV blockage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 position: right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Bracket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: black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Roll type: regular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Bottom bar style: sewn-in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ＭＳ 明朝"/>
                          <a:cs typeface="Eurostile"/>
                        </a:rPr>
                        <a:t>Metal valance: silver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  <a:hlinkClick r:id="rId2"/>
                        </a:rPr>
                        <a:t>http://www.theshadestore.com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0135" y="707596"/>
            <a:ext cx="1199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Eurostile"/>
                <a:cs typeface="Eurostile"/>
              </a:rPr>
              <a:t>PRODUCT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867" y="2759396"/>
            <a:ext cx="3282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2-panel WINDOW APPLICATION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54313"/>
              </p:ext>
            </p:extLst>
          </p:nvPr>
        </p:nvGraphicFramePr>
        <p:xfrm>
          <a:off x="316114" y="3119928"/>
          <a:ext cx="9304869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1471"/>
                <a:gridCol w="1401456"/>
                <a:gridCol w="5131942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1500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1400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covered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1540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1440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&amp; height for outside mount)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split into 2 shade panels side by side under one valance.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http://www.theshadestore.com/measure-and-install/installation-instructions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Solar/Roller Shades with Metal Valance</a:t>
                      </a:r>
                      <a:r>
                        <a:rPr lang="en-US" sz="120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l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ink</a:t>
                      </a:r>
                    </a:p>
                    <a:p>
                      <a:endParaRPr lang="en-US" sz="1200" i="0" kern="1200" baseline="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(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brackets to be installed right above top window edge, and 20 mm away from each side window edge – see diagram for “outside wall mount” at the above web link.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)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641538" y="361628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867" y="4601548"/>
            <a:ext cx="3282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3-panel WINDOW APPLICATION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06405"/>
              </p:ext>
            </p:extLst>
          </p:nvPr>
        </p:nvGraphicFramePr>
        <p:xfrm>
          <a:off x="315384" y="4954263"/>
          <a:ext cx="9304869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1252"/>
                <a:gridCol w="1412405"/>
                <a:gridCol w="51312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2400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1400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covered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2440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1440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&amp; height for outside mount)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split into 3 shade panels side by side under one valance.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http://www.theshadestore.com/measure-and-install/installation-instructions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Please select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20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Solar/Roller Shades with Metal Valance</a:t>
                      </a:r>
                      <a:r>
                        <a:rPr lang="en-US" sz="120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l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ink</a:t>
                      </a:r>
                    </a:p>
                    <a:p>
                      <a:endParaRPr lang="en-US" sz="1200" i="0" kern="1200" baseline="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(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brackets to be installed right above top window edge, and 20 mm away from each side window edge – see diagram for “outside wall mount” at the above web link.</a:t>
                      </a:r>
                      <a:r>
                        <a:rPr lang="en-US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)</a:t>
                      </a:r>
                      <a:endParaRPr lang="en-US" sz="1200" i="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91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384" y="679649"/>
            <a:ext cx="2352063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BATHROOM</a:t>
            </a:r>
            <a:endParaRPr lang="en-US" sz="2400" i="1" dirty="0">
              <a:latin typeface="Eurostile"/>
              <a:cs typeface="Eurosti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06642"/>
              </p:ext>
            </p:extLst>
          </p:nvPr>
        </p:nvGraphicFramePr>
        <p:xfrm>
          <a:off x="294216" y="1906055"/>
          <a:ext cx="9304869" cy="1323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3"/>
                <a:gridCol w="682237"/>
                <a:gridCol w="932393"/>
                <a:gridCol w="593342"/>
                <a:gridCol w="942989"/>
                <a:gridCol w="826440"/>
                <a:gridCol w="1917766"/>
                <a:gridCol w="2574679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Vinyl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Pearl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Clearview</a:t>
                      </a: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hidden tilt-bar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Louvers size: 4.5 inch (114.3 mm)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Standard hinge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  <a:hlinkClick r:id="rId2"/>
                        </a:rPr>
                        <a:t>http://www.eclipseshutters.com/</a:t>
                      </a:r>
                      <a:endParaRPr lang="en-US" sz="13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3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98969" y="1501335"/>
            <a:ext cx="1199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Eurostile"/>
                <a:cs typeface="Eurostile"/>
              </a:rPr>
              <a:t>PRODUCT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969" y="3477588"/>
            <a:ext cx="252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794514"/>
              </p:ext>
            </p:extLst>
          </p:nvPr>
        </p:nvGraphicFramePr>
        <p:xfrm>
          <a:off x="294216" y="3888827"/>
          <a:ext cx="9304869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784"/>
                <a:gridCol w="2423583"/>
                <a:gridCol w="5270502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1320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</a:t>
                      </a:r>
                      <a:r>
                        <a:rPr lang="en-US" sz="14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covered</a:t>
                      </a:r>
                      <a:r>
                        <a:rPr lang="en-US" sz="14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4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Same as window size.</a:t>
                      </a:r>
                      <a:endParaRPr lang="en-US" sz="13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the </a:t>
                      </a: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frame.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http://www.eclipseshutters.com/pdfs/Eclipse_Installation_2011.pdf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641538" y="657251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3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384" y="679649"/>
            <a:ext cx="1684866" cy="241101"/>
          </a:xfrm>
        </p:spPr>
        <p:txBody>
          <a:bodyPr wrap="none">
            <a:prstTxWarp prst="textPlain">
              <a:avLst/>
            </a:prstTxWarp>
            <a:normAutofit fontScale="90000"/>
          </a:bodyPr>
          <a:lstStyle/>
          <a:p>
            <a:r>
              <a:rPr lang="en-US" sz="2400" i="1" dirty="0" smtClean="0">
                <a:latin typeface="Eurostile"/>
                <a:cs typeface="Eurostile"/>
              </a:rPr>
              <a:t>KITCHEN</a:t>
            </a:r>
            <a:endParaRPr lang="en-US" sz="2400" i="1" dirty="0">
              <a:latin typeface="Eurostile"/>
              <a:cs typeface="Eurosti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74615"/>
              </p:ext>
            </p:extLst>
          </p:nvPr>
        </p:nvGraphicFramePr>
        <p:xfrm>
          <a:off x="316114" y="1829412"/>
          <a:ext cx="9304869" cy="1386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3"/>
                <a:gridCol w="682237"/>
                <a:gridCol w="932393"/>
                <a:gridCol w="593342"/>
                <a:gridCol w="942989"/>
                <a:gridCol w="826440"/>
                <a:gridCol w="1917766"/>
                <a:gridCol w="2574679"/>
              </a:tblGrid>
              <a:tr h="2583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Venetian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Blinds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Crosby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Blinds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CB Metal Venetian Blinds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Alumunium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Mirror Chrome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Slat </a:t>
                      </a: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size: </a:t>
                      </a: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25 mm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Raise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control: left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Tilt control: right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Colour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coordinated head and bottom rails, cords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Eurostile"/>
                          <a:cs typeface="Eurostile"/>
                          <a:hlinkClick r:id="rId2"/>
                        </a:rPr>
                        <a:t>http://www.crosbyblinds.co.uk</a:t>
                      </a:r>
                      <a:endParaRPr lang="en-US" sz="1300" dirty="0" smtClean="0">
                        <a:latin typeface="Eurostile"/>
                        <a:cs typeface="Eurostile"/>
                      </a:endParaRPr>
                    </a:p>
                    <a:p>
                      <a:endParaRPr lang="en-US" sz="13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0867" y="1405335"/>
            <a:ext cx="1199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Eurostile"/>
                <a:cs typeface="Eurostile"/>
              </a:rPr>
              <a:t>PRODUCT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918" y="3554245"/>
            <a:ext cx="252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Eurostile"/>
                <a:cs typeface="Eurostile"/>
              </a:rPr>
              <a:t>WINDOW APPLICATION</a:t>
            </a:r>
            <a:endParaRPr lang="en-US" dirty="0">
              <a:latin typeface="Eurostile"/>
              <a:cs typeface="Eurostile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760588"/>
              </p:ext>
            </p:extLst>
          </p:nvPr>
        </p:nvGraphicFramePr>
        <p:xfrm>
          <a:off x="315384" y="3980375"/>
          <a:ext cx="9304869" cy="185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2202"/>
                <a:gridCol w="1278999"/>
                <a:gridCol w="6053668"/>
              </a:tblGrid>
              <a:tr h="180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464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</a:t>
                      </a: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1500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1190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</a:t>
                      </a:r>
                      <a:r>
                        <a:rPr lang="en-US" sz="14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to be covered</a:t>
                      </a:r>
                      <a:r>
                        <a:rPr lang="en-US" sz="14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1600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1290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&amp; height for outside mount)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</a:t>
                      </a: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recess.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 of shade to be 50 mm above window top edge.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http://www.blindshouse.co.uk/resources/uploads/files/howtofitvenetianblinds.pdf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3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641538" y="657251"/>
            <a:ext cx="3957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WINDOW TREATMENT SPECIFICATION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8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16810</TotalTime>
  <Words>1444</Words>
  <Application>Microsoft Macintosh PowerPoint</Application>
  <PresentationFormat>A4 Paper (210x297 mm)</PresentationFormat>
  <Paragraphs>366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2-Bedroom Retro Aparment  Window Treatment Specifications</vt:lpstr>
      <vt:lpstr>LOUNGE</vt:lpstr>
      <vt:lpstr>LOUNGE</vt:lpstr>
      <vt:lpstr>BEDROOM</vt:lpstr>
      <vt:lpstr>BEDROOM  </vt:lpstr>
      <vt:lpstr>HOME OFFICE</vt:lpstr>
      <vt:lpstr>BATHROOM</vt:lpstr>
      <vt:lpstr>KITCHEN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Thompson</dc:creator>
  <cp:lastModifiedBy>Chad Thompson</cp:lastModifiedBy>
  <cp:revision>212</cp:revision>
  <dcterms:created xsi:type="dcterms:W3CDTF">2012-03-17T20:42:45Z</dcterms:created>
  <dcterms:modified xsi:type="dcterms:W3CDTF">2015-03-06T02:36:06Z</dcterms:modified>
</cp:coreProperties>
</file>